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17"/>
  </p:notesMasterIdLst>
  <p:handoutMasterIdLst>
    <p:handoutMasterId r:id="rId18"/>
  </p:handoutMasterIdLst>
  <p:sldIdLst>
    <p:sldId id="260" r:id="rId7"/>
    <p:sldId id="271" r:id="rId8"/>
    <p:sldId id="272" r:id="rId9"/>
    <p:sldId id="279" r:id="rId10"/>
    <p:sldId id="273" r:id="rId11"/>
    <p:sldId id="274" r:id="rId12"/>
    <p:sldId id="276" r:id="rId13"/>
    <p:sldId id="277" r:id="rId14"/>
    <p:sldId id="278" r:id="rId15"/>
    <p:sldId id="275" r:id="rId1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>
          <p15:clr>
            <a:srgbClr val="A4A3A4"/>
          </p15:clr>
        </p15:guide>
        <p15:guide id="2" orient="horz" pos="757">
          <p15:clr>
            <a:srgbClr val="A4A3A4"/>
          </p15:clr>
        </p15:guide>
        <p15:guide id="3" orient="horz" pos="3657">
          <p15:clr>
            <a:srgbClr val="A4A3A4"/>
          </p15:clr>
        </p15:guide>
        <p15:guide id="4" orient="horz" pos="2387">
          <p15:clr>
            <a:srgbClr val="A4A3A4"/>
          </p15:clr>
        </p15:guide>
        <p15:guide id="5" pos="567">
          <p15:clr>
            <a:srgbClr val="A4A3A4"/>
          </p15:clr>
        </p15:guide>
        <p15:guide id="6" pos="5193">
          <p15:clr>
            <a:srgbClr val="A4A3A4"/>
          </p15:clr>
        </p15:guide>
        <p15:guide id="7" pos="3007">
          <p15:clr>
            <a:srgbClr val="A4A3A4"/>
          </p15:clr>
        </p15:guide>
        <p15:guide id="8" pos="2733">
          <p15:clr>
            <a:srgbClr val="A4A3A4"/>
          </p15:clr>
        </p15:guide>
        <p15:guide id="9" pos="16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/>
    <p:restoredTop sz="94658"/>
  </p:normalViewPr>
  <p:slideViewPr>
    <p:cSldViewPr>
      <p:cViewPr>
        <p:scale>
          <a:sx n="109" d="100"/>
          <a:sy n="109" d="100"/>
        </p:scale>
        <p:origin x="-472" y="1216"/>
      </p:cViewPr>
      <p:guideLst>
        <p:guide orient="horz" pos="1117"/>
        <p:guide orient="horz" pos="757"/>
        <p:guide orient="horz" pos="3657"/>
        <p:guide orient="horz" pos="2387"/>
        <p:guide pos="567"/>
        <p:guide pos="5193"/>
        <p:guide pos="3007"/>
        <p:guide pos="2733"/>
        <p:guide pos="161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58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slideMaster" Target="slideMasters/slide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B5BB0F3-6329-404A-B0DC-2BDD99C3A0A2}" type="datetime1">
              <a:rPr lang="de-DE" smtClean="0"/>
              <a:pPr>
                <a:defRPr/>
              </a:pPr>
              <a:t>14.06.17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9F387B8-CECF-4EDF-8764-5349343BF3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083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D79353-5306-3C4B-8AD6-7973E7F6512F}" type="datetime1">
              <a:rPr lang="de-DE" smtClean="0"/>
              <a:pPr>
                <a:defRPr/>
              </a:pPr>
              <a:t>14.06.17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0363E7-54F0-40FC-A1C6-234E452213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240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n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838200" y="1752600"/>
            <a:ext cx="7543800" cy="4114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19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Folie mit Aufzählungs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V3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24000"/>
            <a:ext cx="7620000" cy="4495800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/>
            </a:lvl1pPr>
            <a:lvl3pPr marL="627063" indent="-182563">
              <a:buFont typeface="Arial" pitchFamily="34" charset="0"/>
              <a:buChar char="&gt;"/>
              <a:defRPr/>
            </a:lvl3pPr>
            <a:lvl5pPr>
              <a:defRPr/>
            </a:lvl5pPr>
          </a:lstStyle>
          <a:p>
            <a:pPr lvl="0"/>
            <a:r>
              <a:rPr lang="de-AT" dirty="0" smtClean="0"/>
              <a:t>Mastertextformat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13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4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feld 13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smtClean="0">
                <a:solidFill>
                  <a:schemeClr val="bg1"/>
                </a:solidFill>
              </a:rPr>
              <a:t>Titel</a:t>
            </a:r>
            <a:r>
              <a:rPr lang="de-DE" sz="4200" b="1" baseline="0" smtClean="0">
                <a:solidFill>
                  <a:schemeClr val="bg1"/>
                </a:solidFill>
              </a:rPr>
              <a:t> der Präsentation</a:t>
            </a:r>
            <a:endParaRPr lang="de-DE" sz="4200" b="1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FHO_Powerpoint_Vorlage_international_Seite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smtClean="0">
                <a:solidFill>
                  <a:schemeClr val="bg1"/>
                </a:solidFill>
              </a:rPr>
              <a:t>Titel</a:t>
            </a:r>
            <a:r>
              <a:rPr lang="de-DE" sz="4200" b="1" baseline="0" smtClean="0">
                <a:solidFill>
                  <a:schemeClr val="bg1"/>
                </a:solidFill>
              </a:rPr>
              <a:t> der Präsentation</a:t>
            </a:r>
            <a:endParaRPr lang="de-DE" sz="4200" b="1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762000" y="1524000"/>
            <a:ext cx="76200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203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400"/>
            <a:ext cx="588645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idx="29" hasCustomPrompt="1"/>
          </p:nvPr>
        </p:nvSpPr>
        <p:spPr>
          <a:xfrm>
            <a:off x="8382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30" hasCustomPrompt="1"/>
          </p:nvPr>
        </p:nvSpPr>
        <p:spPr>
          <a:xfrm>
            <a:off x="48006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31" hasCustomPrompt="1"/>
          </p:nvPr>
        </p:nvSpPr>
        <p:spPr>
          <a:xfrm>
            <a:off x="4835363" y="17526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 lang="de-DE" sz="1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32" hasCustomPrompt="1"/>
          </p:nvPr>
        </p:nvSpPr>
        <p:spPr>
          <a:xfrm>
            <a:off x="838200" y="1752600"/>
            <a:ext cx="3546637" cy="2133600"/>
          </a:xfrm>
        </p:spPr>
        <p:txBody>
          <a:bodyPr/>
          <a:lstStyle>
            <a:lvl1pPr marL="72000" indent="-72000">
              <a:defRPr/>
            </a:lvl1pPr>
            <a:lvl5pPr>
              <a:buFont typeface="Wingdings" charset="2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23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838200" y="1676400"/>
            <a:ext cx="74676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0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845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2000" y="1728788"/>
            <a:ext cx="7401600" cy="4076700"/>
          </a:xfrm>
        </p:spPr>
        <p:txBody>
          <a:bodyPr/>
          <a:lstStyle>
            <a:lvl1pPr marL="0" indent="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9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762000" y="406400"/>
            <a:ext cx="58864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Titelmasterformat durch Klicken</a:t>
            </a:r>
            <a:br>
              <a:rPr lang="de-DE" dirty="0" smtClean="0"/>
            </a:br>
            <a:r>
              <a:rPr lang="de-DE" dirty="0" smtClean="0"/>
              <a:t>bearbeiten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92163" y="1728788"/>
            <a:ext cx="74009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buClr>
          <a:schemeClr val="bg1"/>
        </a:buClr>
        <a:buFont typeface="Arial" charset="0"/>
        <a:buChar char=" 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31800" indent="-312738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2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27063" indent="-1825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8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81063" indent="-1968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0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881063" indent="-317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7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09600" y="3886200"/>
            <a:ext cx="800100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latin typeface="Arial"/>
                <a:cs typeface="Arial"/>
              </a:rPr>
              <a:t>CAN Bus</a:t>
            </a:r>
            <a:endParaRPr lang="de-DE" sz="4200" b="1" dirty="0">
              <a:latin typeface="Arial"/>
              <a:cs typeface="Arial"/>
            </a:endParaRPr>
          </a:p>
          <a:p>
            <a:endParaRPr lang="de-DE" sz="2000" dirty="0">
              <a:latin typeface="Arial"/>
              <a:cs typeface="Arial"/>
            </a:endParaRPr>
          </a:p>
          <a:p>
            <a:r>
              <a:rPr lang="de-DE" sz="2100" b="1" dirty="0" smtClean="0">
                <a:latin typeface="Arial"/>
                <a:cs typeface="Arial"/>
              </a:rPr>
              <a:t>Marcel Breitenfellner, Jürgen </a:t>
            </a:r>
            <a:r>
              <a:rPr lang="de-DE" sz="2100" b="1" dirty="0" err="1" smtClean="0">
                <a:latin typeface="Arial"/>
                <a:cs typeface="Arial"/>
              </a:rPr>
              <a:t>Punz</a:t>
            </a:r>
            <a:r>
              <a:rPr lang="de-DE" sz="2100" b="1" dirty="0" smtClean="0">
                <a:latin typeface="Arial"/>
                <a:cs typeface="Arial"/>
              </a:rPr>
              <a:t> </a:t>
            </a:r>
            <a:r>
              <a:rPr lang="de-DE" sz="2100" b="1" dirty="0" smtClean="0">
                <a:latin typeface="Arial"/>
                <a:cs typeface="Arial"/>
              </a:rPr>
              <a:t>| 14. Juni 2017</a:t>
            </a:r>
            <a:endParaRPr lang="de-DE" sz="2100" b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91880" y="764704"/>
            <a:ext cx="5886000" cy="856800"/>
          </a:xfrm>
        </p:spPr>
        <p:txBody>
          <a:bodyPr/>
          <a:lstStyle/>
          <a:p>
            <a:r>
              <a:rPr lang="de-DE" sz="6000" dirty="0" smtClean="0">
                <a:latin typeface="Arial" charset="0"/>
                <a:cs typeface="Arial" charset="0"/>
              </a:rPr>
              <a:t>Q&amp;A</a:t>
            </a:r>
            <a:endParaRPr lang="de-AT" sz="6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>
              <a:buFont typeface="Arial" pitchFamily="34" charset="0"/>
              <a:buChar char="−"/>
            </a:pP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vector.com</a:t>
            </a:r>
            <a:r>
              <a:rPr lang="en-US" dirty="0"/>
              <a:t>/portal/</a:t>
            </a:r>
            <a:r>
              <a:rPr lang="en-US" dirty="0" err="1"/>
              <a:t>medien</a:t>
            </a:r>
            <a:r>
              <a:rPr lang="en-US" dirty="0"/>
              <a:t>/</a:t>
            </a:r>
            <a:r>
              <a:rPr lang="en-US" dirty="0" err="1"/>
              <a:t>cmc</a:t>
            </a:r>
            <a:r>
              <a:rPr lang="en-US" dirty="0"/>
              <a:t>/press/PTR/ </a:t>
            </a:r>
            <a:r>
              <a:rPr lang="en-US" dirty="0" err="1"/>
              <a:t>SerielleBussysteme</a:t>
            </a:r>
            <a:r>
              <a:rPr lang="en-US" dirty="0"/>
              <a:t> Teil2 </a:t>
            </a:r>
            <a:r>
              <a:rPr lang="en-US" dirty="0" err="1"/>
              <a:t>ElektronikAutomotive</a:t>
            </a:r>
            <a:r>
              <a:rPr lang="en-US" dirty="0"/>
              <a:t> 200612 </a:t>
            </a:r>
            <a:r>
              <a:rPr lang="en-US" dirty="0" err="1"/>
              <a:t>PressArticle</a:t>
            </a:r>
            <a:r>
              <a:rPr lang="en-US" dirty="0"/>
              <a:t> </a:t>
            </a:r>
            <a:r>
              <a:rPr lang="en-US" dirty="0" err="1"/>
              <a:t>DE.pdf</a:t>
            </a:r>
            <a:endParaRPr lang="en-US" dirty="0"/>
          </a:p>
          <a:p>
            <a:pPr lvl="1">
              <a:buFont typeface="Arial" pitchFamily="34" charset="0"/>
              <a:buChar char="−"/>
            </a:pPr>
            <a:r>
              <a:rPr lang="en-US" dirty="0"/>
              <a:t>http://</a:t>
            </a:r>
            <a:r>
              <a:rPr lang="en-US" dirty="0" err="1"/>
              <a:t>vector.com</a:t>
            </a:r>
            <a:r>
              <a:rPr lang="en-US" dirty="0"/>
              <a:t>/portal/</a:t>
            </a:r>
            <a:r>
              <a:rPr lang="en-US" dirty="0" err="1"/>
              <a:t>medien</a:t>
            </a:r>
            <a:r>
              <a:rPr lang="en-US" dirty="0"/>
              <a:t>/</a:t>
            </a:r>
            <a:r>
              <a:rPr lang="en-US" dirty="0" err="1"/>
              <a:t>cmc</a:t>
            </a:r>
            <a:r>
              <a:rPr lang="en-US" dirty="0"/>
              <a:t>/press/</a:t>
            </a:r>
            <a:r>
              <a:rPr lang="en-US" dirty="0" err="1"/>
              <a:t>PressReport-SerielleBussysteme-DE.pdf</a:t>
            </a:r>
            <a:endParaRPr lang="en-US" dirty="0"/>
          </a:p>
          <a:p>
            <a:pPr lvl="1">
              <a:buFont typeface="Arial" pitchFamily="34" charset="0"/>
              <a:buChar char="−"/>
            </a:pPr>
            <a:r>
              <a:rPr lang="en-US" dirty="0"/>
              <a:t>https://</a:t>
            </a:r>
            <a:r>
              <a:rPr lang="en-US" dirty="0" err="1"/>
              <a:t>elearning.vector.com</a:t>
            </a:r>
            <a:r>
              <a:rPr lang="en-US" dirty="0"/>
              <a:t>/portal/</a:t>
            </a:r>
            <a:r>
              <a:rPr lang="en-US" dirty="0" err="1"/>
              <a:t>medien</a:t>
            </a:r>
            <a:r>
              <a:rPr lang="en-US" dirty="0"/>
              <a:t>/</a:t>
            </a:r>
            <a:r>
              <a:rPr lang="en-US" dirty="0" err="1"/>
              <a:t>cmc</a:t>
            </a:r>
            <a:r>
              <a:rPr lang="en-US" dirty="0"/>
              <a:t>/press/PTR/ </a:t>
            </a:r>
            <a:r>
              <a:rPr lang="en-US" dirty="0" err="1"/>
              <a:t>SerialBusSystems</a:t>
            </a:r>
            <a:r>
              <a:rPr lang="en-US" dirty="0"/>
              <a:t> Part4 </a:t>
            </a:r>
            <a:r>
              <a:rPr lang="en-US" dirty="0" err="1"/>
              <a:t>ElektronikAutomotive</a:t>
            </a:r>
            <a:r>
              <a:rPr lang="en-US" dirty="0"/>
              <a:t> 200703 </a:t>
            </a:r>
            <a:r>
              <a:rPr lang="en-US" dirty="0" err="1"/>
              <a:t>PressArticle</a:t>
            </a:r>
            <a:r>
              <a:rPr lang="en-US" dirty="0"/>
              <a:t> </a:t>
            </a:r>
            <a:r>
              <a:rPr lang="en-US" dirty="0" err="1"/>
              <a:t>EN.pdf</a:t>
            </a:r>
            <a:endParaRPr lang="en-US" dirty="0"/>
          </a:p>
          <a:p>
            <a:pPr lvl="1">
              <a:buFont typeface="Arial" pitchFamily="34" charset="0"/>
              <a:buChar char="−"/>
            </a:pPr>
            <a:r>
              <a:rPr lang="en-US" dirty="0">
                <a:hlinkClick r:id="rId2" invalidUrl="https://elearning.vector.com/vl sbs introduction en.html"/>
              </a:rPr>
              <a:t>https://elearning.vector.com/vl sbs introduction </a:t>
            </a:r>
            <a:r>
              <a:rPr lang="en-US" dirty="0" smtClean="0">
                <a:hlinkClick r:id="rId3" invalidUrl="https://elearning.vector.com/vl sbs introduction en.html"/>
              </a:rPr>
              <a:t>en.html</a:t>
            </a:r>
            <a:endParaRPr lang="en-US" dirty="0" smtClean="0"/>
          </a:p>
          <a:p>
            <a:pPr lvl="1">
              <a:buFont typeface="Arial" pitchFamily="34" charset="0"/>
              <a:buChar char="−"/>
            </a:pPr>
            <a:r>
              <a:rPr lang="en-US" dirty="0"/>
              <a:t>http://</a:t>
            </a:r>
            <a:r>
              <a:rPr lang="en-US" dirty="0" err="1"/>
              <a:t>www.digikey.com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/articles/</a:t>
            </a:r>
            <a:r>
              <a:rPr lang="en-US" dirty="0" err="1"/>
              <a:t>techzone</a:t>
            </a:r>
            <a:r>
              <a:rPr lang="en-US" dirty="0"/>
              <a:t>/2014/</a:t>
            </a:r>
            <a:r>
              <a:rPr lang="en-US" dirty="0" err="1"/>
              <a:t>jul</a:t>
            </a:r>
            <a:r>
              <a:rPr lang="en-US" dirty="0"/>
              <a:t>/</a:t>
            </a:r>
          </a:p>
          <a:p>
            <a:pPr lvl="1">
              <a:buFont typeface="Arial" pitchFamily="34" charset="0"/>
              <a:buChar char="−"/>
            </a:pPr>
            <a:r>
              <a:rPr lang="en-US" dirty="0"/>
              <a:t>what- engineers- need- to- know- when- selecting- an- automotive- qualified- </a:t>
            </a:r>
            <a:r>
              <a:rPr lang="en-US" dirty="0" err="1"/>
              <a:t>mcu</a:t>
            </a:r>
            <a:r>
              <a:rPr lang="en-US" dirty="0"/>
              <a:t>- for- vehicle- applications</a:t>
            </a:r>
          </a:p>
          <a:p>
            <a:pPr lvl="1">
              <a:buFont typeface="Arial" pitchFamily="34" charset="0"/>
              <a:buChar char="−"/>
            </a:pPr>
            <a:endParaRPr lang="en-US" dirty="0" smtClean="0"/>
          </a:p>
          <a:p>
            <a:pPr lvl="1">
              <a:buFont typeface="Arial" pitchFamily="34" charset="0"/>
              <a:buChar char="−"/>
            </a:pPr>
            <a:endParaRPr lang="de-AT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7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>
                <a:latin typeface="Arial" charset="0"/>
                <a:cs typeface="Arial" charset="0"/>
              </a:rPr>
              <a:t>General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Automotive Bus System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AT" dirty="0" err="1" smtClean="0">
                <a:latin typeface="Arial" charset="0"/>
                <a:cs typeface="Arial" charset="0"/>
              </a:rPr>
              <a:t>Connecting</a:t>
            </a:r>
            <a:r>
              <a:rPr lang="de-AT" dirty="0" smtClean="0">
                <a:latin typeface="Arial" charset="0"/>
                <a:cs typeface="Arial" charset="0"/>
              </a:rPr>
              <a:t> ECUs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Producer/Consumer System (like Publisher/Subscriber)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AT" dirty="0" err="1" smtClean="0">
                <a:latin typeface="Arial" charset="0"/>
                <a:cs typeface="Arial" charset="0"/>
              </a:rPr>
              <a:t>Standardized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since</a:t>
            </a:r>
            <a:r>
              <a:rPr lang="de-AT" dirty="0" smtClean="0">
                <a:latin typeface="Arial" charset="0"/>
                <a:cs typeface="Arial" charset="0"/>
              </a:rPr>
              <a:t> 1994 (ISO11898)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AT" dirty="0" err="1" smtClean="0">
                <a:latin typeface="Arial" charset="0"/>
                <a:cs typeface="Arial" charset="0"/>
              </a:rPr>
              <a:t>Two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transmission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rates</a:t>
            </a:r>
            <a:endParaRPr lang="de-AT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125kbit/s (</a:t>
            </a:r>
            <a:r>
              <a:rPr lang="de-AT" dirty="0" err="1" smtClean="0">
                <a:latin typeface="Arial" charset="0"/>
                <a:cs typeface="Arial" charset="0"/>
              </a:rPr>
              <a:t>convenience</a:t>
            </a:r>
            <a:r>
              <a:rPr lang="de-AT" dirty="0" smtClean="0">
                <a:latin typeface="Arial" charset="0"/>
                <a:cs typeface="Arial" charset="0"/>
              </a:rPr>
              <a:t>)</a:t>
            </a:r>
          </a:p>
          <a:p>
            <a:pPr lvl="2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1MBit/s (</a:t>
            </a:r>
            <a:r>
              <a:rPr lang="de-AT" dirty="0" err="1" smtClean="0">
                <a:latin typeface="Arial" charset="0"/>
                <a:cs typeface="Arial" charset="0"/>
              </a:rPr>
              <a:t>powertrain</a:t>
            </a:r>
            <a:r>
              <a:rPr lang="de-AT" dirty="0" smtClean="0">
                <a:latin typeface="Arial" charset="0"/>
                <a:cs typeface="Arial" charset="0"/>
              </a:rPr>
              <a:t>, </a:t>
            </a:r>
            <a:r>
              <a:rPr lang="de-AT" dirty="0" err="1" smtClean="0">
                <a:latin typeface="Arial" charset="0"/>
                <a:cs typeface="Arial" charset="0"/>
              </a:rPr>
              <a:t>chassis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area</a:t>
            </a:r>
            <a:r>
              <a:rPr lang="de-AT" dirty="0" smtClean="0">
                <a:latin typeface="Arial" charset="0"/>
                <a:cs typeface="Arial" charset="0"/>
              </a:rPr>
              <a:t>, time </a:t>
            </a:r>
            <a:r>
              <a:rPr lang="de-AT" dirty="0" err="1" smtClean="0">
                <a:latin typeface="Arial" charset="0"/>
                <a:cs typeface="Arial" charset="0"/>
              </a:rPr>
              <a:t>critical</a:t>
            </a:r>
            <a:r>
              <a:rPr lang="de-AT" dirty="0" smtClean="0">
                <a:latin typeface="Arial" charset="0"/>
                <a:cs typeface="Arial" charset="0"/>
              </a:rPr>
              <a:t>)</a:t>
            </a:r>
          </a:p>
          <a:p>
            <a:pPr lvl="1">
              <a:buFont typeface="Arial" pitchFamily="34" charset="0"/>
              <a:buChar char="−"/>
            </a:pPr>
            <a:r>
              <a:rPr lang="de-AT" dirty="0" err="1" smtClean="0">
                <a:latin typeface="Arial" charset="0"/>
                <a:cs typeface="Arial" charset="0"/>
              </a:rPr>
              <a:t>Reliable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protocol</a:t>
            </a:r>
            <a:r>
              <a:rPr lang="de-AT" dirty="0" smtClean="0">
                <a:latin typeface="Arial" charset="0"/>
                <a:cs typeface="Arial" charset="0"/>
              </a:rPr>
              <a:t> in </a:t>
            </a:r>
            <a:r>
              <a:rPr lang="de-AT" dirty="0" err="1" smtClean="0">
                <a:latin typeface="Arial" charset="0"/>
                <a:cs typeface="Arial" charset="0"/>
              </a:rPr>
              <a:t>harsh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conditions</a:t>
            </a:r>
            <a:endParaRPr lang="de-AT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1.5V </a:t>
            </a:r>
            <a:r>
              <a:rPr lang="mr-IN" dirty="0" smtClean="0">
                <a:latin typeface="Arial" charset="0"/>
                <a:cs typeface="Arial" charset="0"/>
              </a:rPr>
              <a:t>–</a:t>
            </a:r>
            <a:r>
              <a:rPr lang="de-AT" dirty="0" smtClean="0">
                <a:latin typeface="Arial" charset="0"/>
                <a:cs typeface="Arial" charset="0"/>
              </a:rPr>
              <a:t> 3.5V </a:t>
            </a:r>
            <a:r>
              <a:rPr lang="de-AT" dirty="0" err="1" smtClean="0">
                <a:latin typeface="Arial" charset="0"/>
                <a:cs typeface="Arial" charset="0"/>
              </a:rPr>
              <a:t>level</a:t>
            </a:r>
            <a:endParaRPr lang="de-AT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43483" y="1700808"/>
            <a:ext cx="7400925" cy="40767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9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/>
              </a:buClr>
              <a:buFont typeface="Arial" charset="0"/>
              <a:buNone/>
            </a:pPr>
            <a:r>
              <a:rPr lang="de-DE" smtClean="0">
                <a:solidFill>
                  <a:prstClr val="black"/>
                </a:solidFill>
                <a:latin typeface="Arial" charset="0"/>
                <a:cs typeface="Arial" charset="0"/>
              </a:rPr>
              <a:t>CAN (Controller Area Network)</a:t>
            </a:r>
            <a:endParaRPr lang="de-DE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148" y="3656599"/>
            <a:ext cx="3796804" cy="253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9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>
                <a:latin typeface="Arial" charset="0"/>
                <a:cs typeface="Arial" charset="0"/>
              </a:rPr>
              <a:t>General</a:t>
            </a:r>
            <a:endParaRPr lang="de-AT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75656" y="2204864"/>
            <a:ext cx="5977433" cy="3807792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43483" y="1700808"/>
            <a:ext cx="7400925" cy="40767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9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/>
              </a:buClr>
              <a:buFont typeface="Arial" charset="0"/>
              <a:buNone/>
            </a:pPr>
            <a:r>
              <a:rPr lang="de-DE" smtClean="0">
                <a:solidFill>
                  <a:prstClr val="black"/>
                </a:solidFill>
                <a:latin typeface="Arial" charset="0"/>
                <a:cs typeface="Arial" charset="0"/>
              </a:rPr>
              <a:t>OSI Model</a:t>
            </a:r>
            <a:endParaRPr lang="de-DE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24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>
                <a:latin typeface="Arial" charset="0"/>
                <a:cs typeface="Arial" charset="0"/>
              </a:rPr>
              <a:t>General</a:t>
            </a:r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43483" y="1700808"/>
            <a:ext cx="7400925" cy="40767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9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/>
              </a:buClr>
              <a:buFont typeface="Arial" charset="0"/>
              <a:buNone/>
            </a:pPr>
            <a:r>
              <a:rPr lang="de-DE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Maximum </a:t>
            </a:r>
            <a:r>
              <a:rPr lang="de-DE" dirty="0" err="1" smtClean="0">
                <a:solidFill>
                  <a:prstClr val="black"/>
                </a:solidFill>
                <a:latin typeface="Arial" charset="0"/>
                <a:cs typeface="Arial" charset="0"/>
              </a:rPr>
              <a:t>Length</a:t>
            </a:r>
            <a:endParaRPr lang="de-DE" dirty="0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305050"/>
            <a:ext cx="65024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 charset="0"/>
                <a:cs typeface="Arial" charset="0"/>
              </a:rPr>
              <a:t>General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Transmission </a:t>
            </a:r>
            <a:r>
              <a:rPr lang="de-AT" dirty="0" err="1" smtClean="0">
                <a:latin typeface="Arial" charset="0"/>
                <a:cs typeface="Arial" charset="0"/>
              </a:rPr>
              <a:t>hardware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for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bus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access</a:t>
            </a:r>
            <a:endParaRPr lang="de-AT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Software </a:t>
            </a:r>
            <a:r>
              <a:rPr lang="de-AT" dirty="0" err="1" smtClean="0">
                <a:latin typeface="Arial" charset="0"/>
                <a:cs typeface="Arial" charset="0"/>
              </a:rPr>
              <a:t>for</a:t>
            </a:r>
            <a:r>
              <a:rPr lang="de-AT" dirty="0" smtClean="0">
                <a:latin typeface="Arial" charset="0"/>
                <a:cs typeface="Arial" charset="0"/>
              </a:rPr>
              <a:t> CAN Protocol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Differential </a:t>
            </a:r>
            <a:r>
              <a:rPr lang="de-AT" dirty="0" err="1" smtClean="0">
                <a:latin typeface="Arial" charset="0"/>
                <a:cs typeface="Arial" charset="0"/>
              </a:rPr>
              <a:t>transmission</a:t>
            </a:r>
            <a:endParaRPr lang="de-AT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More robust </a:t>
            </a:r>
            <a:r>
              <a:rPr lang="de-AT" dirty="0" err="1" smtClean="0">
                <a:latin typeface="Arial" charset="0"/>
                <a:cs typeface="Arial" charset="0"/>
              </a:rPr>
              <a:t>to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interference</a:t>
            </a:r>
            <a:endParaRPr lang="de-AT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43483" y="1700808"/>
            <a:ext cx="7400925" cy="40767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9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/>
              </a:buClr>
              <a:buFont typeface="Arial" charset="0"/>
              <a:buNone/>
            </a:pPr>
            <a:r>
              <a:rPr lang="de-DE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Transmission</a:t>
            </a:r>
            <a:endParaRPr lang="de-DE" dirty="0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799" y="3663165"/>
            <a:ext cx="5668189" cy="243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3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 charset="0"/>
                <a:cs typeface="Arial" charset="0"/>
              </a:rPr>
              <a:t>General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CRC </a:t>
            </a:r>
            <a:r>
              <a:rPr lang="de-AT" dirty="0" err="1" smtClean="0">
                <a:latin typeface="Arial" charset="0"/>
                <a:cs typeface="Arial" charset="0"/>
              </a:rPr>
              <a:t>for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data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protection</a:t>
            </a:r>
            <a:endParaRPr lang="de-AT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Transmission </a:t>
            </a:r>
            <a:r>
              <a:rPr lang="de-AT" dirty="0" err="1" smtClean="0">
                <a:latin typeface="Arial" charset="0"/>
                <a:cs typeface="Arial" charset="0"/>
              </a:rPr>
              <a:t>errors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can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be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detected</a:t>
            </a:r>
            <a:endParaRPr lang="de-AT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Receiver ACKs </a:t>
            </a:r>
            <a:r>
              <a:rPr lang="de-AT" dirty="0" err="1" smtClean="0">
                <a:latin typeface="Arial" charset="0"/>
                <a:cs typeface="Arial" charset="0"/>
              </a:rPr>
              <a:t>the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message</a:t>
            </a:r>
            <a:r>
              <a:rPr lang="de-AT" dirty="0" smtClean="0">
                <a:latin typeface="Arial" charset="0"/>
                <a:cs typeface="Arial" charset="0"/>
              </a:rPr>
              <a:t> (+CRC)</a:t>
            </a:r>
          </a:p>
          <a:p>
            <a:pPr lvl="1">
              <a:buFont typeface="Arial" pitchFamily="34" charset="0"/>
              <a:buChar char="−"/>
            </a:pPr>
            <a:r>
              <a:rPr lang="de-AT" dirty="0" err="1" smtClean="0">
                <a:latin typeface="Arial" charset="0"/>
                <a:cs typeface="Arial" charset="0"/>
              </a:rPr>
              <a:t>Synchronized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through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edge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transitions</a:t>
            </a:r>
            <a:endParaRPr lang="de-AT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Maximum 130bits in </a:t>
            </a:r>
            <a:r>
              <a:rPr lang="de-AT" dirty="0" err="1" smtClean="0">
                <a:latin typeface="Arial" charset="0"/>
                <a:cs typeface="Arial" charset="0"/>
              </a:rPr>
              <a:t>length</a:t>
            </a:r>
            <a:r>
              <a:rPr lang="de-AT" dirty="0" smtClean="0">
                <a:latin typeface="Arial" charset="0"/>
                <a:cs typeface="Arial" charset="0"/>
              </a:rPr>
              <a:t> (fast </a:t>
            </a:r>
            <a:r>
              <a:rPr lang="de-AT" dirty="0" err="1" smtClean="0">
                <a:latin typeface="Arial" charset="0"/>
                <a:cs typeface="Arial" charset="0"/>
              </a:rPr>
              <a:t>reaction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with</a:t>
            </a:r>
            <a:r>
              <a:rPr lang="de-AT" dirty="0" smtClean="0">
                <a:latin typeface="Arial" charset="0"/>
                <a:cs typeface="Arial" charset="0"/>
              </a:rPr>
              <a:t> 1MBit/s)</a:t>
            </a:r>
          </a:p>
          <a:p>
            <a:pPr lvl="1">
              <a:buFont typeface="Arial" pitchFamily="34" charset="0"/>
              <a:buChar char="−"/>
            </a:pPr>
            <a:endParaRPr lang="de-AT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43483" y="1700808"/>
            <a:ext cx="7400925" cy="40767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9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/>
              </a:buClr>
              <a:buFont typeface="Arial" charset="0"/>
              <a:buNone/>
            </a:pPr>
            <a:r>
              <a:rPr lang="de-DE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Frame</a:t>
            </a:r>
            <a:endParaRPr lang="de-DE" dirty="0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0" y="4100635"/>
            <a:ext cx="8407400" cy="184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>
                <a:latin typeface="Arial" charset="0"/>
                <a:cs typeface="Arial" charset="0"/>
              </a:rPr>
              <a:t>General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Real-time </a:t>
            </a:r>
            <a:r>
              <a:rPr lang="de-AT" dirty="0" err="1" smtClean="0">
                <a:latin typeface="Arial" charset="0"/>
                <a:cs typeface="Arial" charset="0"/>
              </a:rPr>
              <a:t>transmission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is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important</a:t>
            </a:r>
            <a:endParaRPr lang="de-AT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In </a:t>
            </a:r>
            <a:r>
              <a:rPr lang="de-AT" dirty="0" err="1" smtClean="0">
                <a:latin typeface="Arial" charset="0"/>
                <a:cs typeface="Arial" charset="0"/>
              </a:rPr>
              <a:t>low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milliseconds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range</a:t>
            </a:r>
            <a:endParaRPr lang="de-AT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dirty="0" err="1" smtClean="0">
                <a:latin typeface="Arial" charset="0"/>
                <a:cs typeface="Arial" charset="0"/>
              </a:rPr>
              <a:t>Depends</a:t>
            </a:r>
            <a:r>
              <a:rPr lang="de-AT" dirty="0" smtClean="0">
                <a:latin typeface="Arial" charset="0"/>
                <a:cs typeface="Arial" charset="0"/>
              </a:rPr>
              <a:t> on </a:t>
            </a:r>
            <a:r>
              <a:rPr lang="de-AT" dirty="0" err="1" smtClean="0">
                <a:latin typeface="Arial" charset="0"/>
                <a:cs typeface="Arial" charset="0"/>
              </a:rPr>
              <a:t>occurence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of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special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events</a:t>
            </a:r>
            <a:endParaRPr lang="de-AT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130µS per </a:t>
            </a:r>
            <a:r>
              <a:rPr lang="de-AT" dirty="0" err="1" smtClean="0">
                <a:latin typeface="Arial" charset="0"/>
                <a:cs typeface="Arial" charset="0"/>
              </a:rPr>
              <a:t>frame</a:t>
            </a:r>
            <a:endParaRPr lang="de-AT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dirty="0" err="1" smtClean="0">
                <a:latin typeface="Arial" charset="0"/>
                <a:cs typeface="Arial" charset="0"/>
              </a:rPr>
              <a:t>With</a:t>
            </a:r>
            <a:r>
              <a:rPr lang="de-AT" dirty="0" smtClean="0">
                <a:latin typeface="Arial" charset="0"/>
                <a:cs typeface="Arial" charset="0"/>
              </a:rPr>
              <a:t> high </a:t>
            </a:r>
            <a:r>
              <a:rPr lang="de-AT" dirty="0" err="1" smtClean="0">
                <a:latin typeface="Arial" charset="0"/>
                <a:cs typeface="Arial" charset="0"/>
              </a:rPr>
              <a:t>bus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load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the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risk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of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collisions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rises</a:t>
            </a:r>
            <a:endParaRPr lang="de-AT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dirty="0" smtClean="0"/>
              <a:t>Carrier </a:t>
            </a:r>
            <a:r>
              <a:rPr lang="de-AT" dirty="0"/>
              <a:t>Sense Multiple Access/</a:t>
            </a:r>
            <a:r>
              <a:rPr lang="de-AT" dirty="0" err="1"/>
              <a:t>Collision</a:t>
            </a:r>
            <a:r>
              <a:rPr lang="de-AT" dirty="0"/>
              <a:t> </a:t>
            </a:r>
            <a:r>
              <a:rPr lang="de-AT" dirty="0" err="1" smtClean="0"/>
              <a:t>Avoidance</a:t>
            </a:r>
            <a:r>
              <a:rPr lang="de-AT" dirty="0"/>
              <a:t> </a:t>
            </a:r>
            <a:r>
              <a:rPr lang="de-AT" dirty="0" smtClean="0"/>
              <a:t>(</a:t>
            </a:r>
            <a:r>
              <a:rPr lang="de-AT" dirty="0" smtClean="0">
                <a:latin typeface="Arial" charset="0"/>
                <a:cs typeface="Arial" charset="0"/>
              </a:rPr>
              <a:t>CSMA/CA) </a:t>
            </a:r>
            <a:r>
              <a:rPr lang="de-AT" dirty="0" err="1" smtClean="0">
                <a:latin typeface="Arial" charset="0"/>
                <a:cs typeface="Arial" charset="0"/>
              </a:rPr>
              <a:t>is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used</a:t>
            </a:r>
            <a:endParaRPr lang="de-AT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dirty="0" err="1" smtClean="0">
                <a:latin typeface="Arial" charset="0"/>
                <a:cs typeface="Arial" charset="0"/>
              </a:rPr>
              <a:t>If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collision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higher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priority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wins</a:t>
            </a:r>
            <a:endParaRPr lang="de-AT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Low </a:t>
            </a:r>
            <a:r>
              <a:rPr lang="de-AT" dirty="0" err="1" smtClean="0">
                <a:latin typeface="Arial" charset="0"/>
                <a:cs typeface="Arial" charset="0"/>
              </a:rPr>
              <a:t>priority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frames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could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be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delayed</a:t>
            </a:r>
            <a:endParaRPr lang="de-AT" dirty="0" smtClean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43483" y="1700808"/>
            <a:ext cx="7400925" cy="40767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9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/>
              </a:buClr>
              <a:buFont typeface="Arial" charset="0"/>
              <a:buNone/>
            </a:pPr>
            <a:r>
              <a:rPr lang="de-DE" smtClean="0">
                <a:solidFill>
                  <a:prstClr val="black"/>
                </a:solidFill>
                <a:latin typeface="Arial" charset="0"/>
                <a:cs typeface="Arial" charset="0"/>
              </a:rPr>
              <a:t>Communication</a:t>
            </a:r>
            <a:endParaRPr lang="de-DE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38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>
                <a:latin typeface="Arial" charset="0"/>
                <a:cs typeface="Arial" charset="0"/>
              </a:rPr>
              <a:t>General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CRC </a:t>
            </a:r>
            <a:r>
              <a:rPr lang="de-AT" dirty="0" err="1" smtClean="0">
                <a:latin typeface="Arial" charset="0"/>
                <a:cs typeface="Arial" charset="0"/>
              </a:rPr>
              <a:t>over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each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frame</a:t>
            </a:r>
            <a:r>
              <a:rPr lang="de-AT" dirty="0" smtClean="0">
                <a:latin typeface="Arial" charset="0"/>
                <a:cs typeface="Arial" charset="0"/>
              </a:rPr>
              <a:t> + ACK/NACK</a:t>
            </a:r>
          </a:p>
          <a:p>
            <a:pPr lvl="1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Form check, </a:t>
            </a:r>
            <a:r>
              <a:rPr lang="de-AT" dirty="0" err="1" smtClean="0">
                <a:latin typeface="Arial" charset="0"/>
                <a:cs typeface="Arial" charset="0"/>
              </a:rPr>
              <a:t>stuff</a:t>
            </a:r>
            <a:r>
              <a:rPr lang="de-AT" dirty="0" smtClean="0">
                <a:latin typeface="Arial" charset="0"/>
                <a:cs typeface="Arial" charset="0"/>
              </a:rPr>
              <a:t> check</a:t>
            </a:r>
          </a:p>
          <a:p>
            <a:pPr lvl="1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Transmission </a:t>
            </a:r>
            <a:r>
              <a:rPr lang="de-AT" dirty="0" err="1" smtClean="0">
                <a:latin typeface="Arial" charset="0"/>
                <a:cs typeface="Arial" charset="0"/>
              </a:rPr>
              <a:t>error</a:t>
            </a:r>
            <a:r>
              <a:rPr lang="de-AT" dirty="0" smtClean="0">
                <a:latin typeface="Arial" charset="0"/>
                <a:cs typeface="Arial" charset="0"/>
              </a:rPr>
              <a:t> on HW </a:t>
            </a:r>
            <a:r>
              <a:rPr lang="de-AT" dirty="0" err="1" smtClean="0">
                <a:latin typeface="Arial" charset="0"/>
                <a:cs typeface="Arial" charset="0"/>
              </a:rPr>
              <a:t>level</a:t>
            </a:r>
            <a:endParaRPr lang="de-AT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Error </a:t>
            </a:r>
            <a:r>
              <a:rPr lang="de-AT" dirty="0" err="1" smtClean="0">
                <a:latin typeface="Arial" charset="0"/>
                <a:cs typeface="Arial" charset="0"/>
              </a:rPr>
              <a:t>flag</a:t>
            </a:r>
            <a:endParaRPr lang="de-AT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Immediate </a:t>
            </a:r>
            <a:r>
              <a:rPr lang="de-AT" dirty="0" err="1" smtClean="0">
                <a:latin typeface="Arial" charset="0"/>
                <a:cs typeface="Arial" charset="0"/>
              </a:rPr>
              <a:t>stop</a:t>
            </a:r>
            <a:endParaRPr lang="de-AT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All </a:t>
            </a:r>
            <a:r>
              <a:rPr lang="de-AT" dirty="0" err="1" smtClean="0">
                <a:latin typeface="Arial" charset="0"/>
                <a:cs typeface="Arial" charset="0"/>
              </a:rPr>
              <a:t>transmissions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are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aborted</a:t>
            </a:r>
            <a:endParaRPr lang="de-AT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As </a:t>
            </a:r>
            <a:r>
              <a:rPr lang="de-AT" dirty="0" err="1" smtClean="0">
                <a:latin typeface="Arial" charset="0"/>
                <a:cs typeface="Arial" charset="0"/>
              </a:rPr>
              <a:t>soon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as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available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try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again</a:t>
            </a:r>
            <a:endParaRPr lang="de-AT" dirty="0" smtClean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43483" y="1700808"/>
            <a:ext cx="7400925" cy="40767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9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/>
              </a:buClr>
              <a:buFont typeface="Arial" charset="0"/>
              <a:buNone/>
            </a:pPr>
            <a:r>
              <a:rPr lang="de-DE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Data </a:t>
            </a:r>
            <a:r>
              <a:rPr lang="de-DE" dirty="0" err="1" smtClean="0">
                <a:solidFill>
                  <a:prstClr val="black"/>
                </a:solidFill>
                <a:latin typeface="Arial" charset="0"/>
                <a:cs typeface="Arial" charset="0"/>
              </a:rPr>
              <a:t>Protection</a:t>
            </a:r>
            <a:endParaRPr lang="de-DE" dirty="0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764" y="3573016"/>
            <a:ext cx="4248472" cy="23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7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>
                <a:latin typeface="Arial" charset="0"/>
                <a:cs typeface="Arial" charset="0"/>
              </a:rPr>
              <a:t>General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>
              <a:buFont typeface="Arial" pitchFamily="34" charset="0"/>
              <a:buChar char="−"/>
            </a:pPr>
            <a:r>
              <a:rPr lang="de-AT" dirty="0" err="1" smtClean="0">
                <a:latin typeface="Arial" charset="0"/>
                <a:cs typeface="Arial" charset="0"/>
              </a:rPr>
              <a:t>Arduino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Shield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available</a:t>
            </a:r>
            <a:endParaRPr lang="de-AT" dirty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dirty="0" err="1" smtClean="0">
                <a:latin typeface="Arial" charset="0"/>
                <a:cs typeface="Arial" charset="0"/>
              </a:rPr>
              <a:t>Starting</a:t>
            </a:r>
            <a:r>
              <a:rPr lang="de-AT" dirty="0" smtClean="0">
                <a:latin typeface="Arial" charset="0"/>
                <a:cs typeface="Arial" charset="0"/>
              </a:rPr>
              <a:t> at 10$ in China</a:t>
            </a:r>
            <a:endParaRPr lang="de-AT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AT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AT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AT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ESP8266 </a:t>
            </a:r>
            <a:r>
              <a:rPr lang="de-AT" dirty="0" err="1" smtClean="0">
                <a:latin typeface="Arial" charset="0"/>
                <a:cs typeface="Arial" charset="0"/>
              </a:rPr>
              <a:t>Dev</a:t>
            </a:r>
            <a:r>
              <a:rPr lang="de-AT" dirty="0" smtClean="0">
                <a:latin typeface="Arial" charset="0"/>
                <a:cs typeface="Arial" charset="0"/>
              </a:rPr>
              <a:t> Board</a:t>
            </a:r>
          </a:p>
          <a:p>
            <a:pPr lvl="2">
              <a:buFont typeface="Arial" pitchFamily="34" charset="0"/>
              <a:buChar char="−"/>
            </a:pPr>
            <a:r>
              <a:rPr lang="de-AT" dirty="0" err="1" smtClean="0">
                <a:latin typeface="Arial" charset="0"/>
                <a:cs typeface="Arial" charset="0"/>
              </a:rPr>
              <a:t>IoT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your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card</a:t>
            </a:r>
            <a:endParaRPr lang="de-AT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dirty="0" err="1">
                <a:latin typeface="Arial" charset="0"/>
                <a:cs typeface="Arial" charset="0"/>
              </a:rPr>
              <a:t>Starting</a:t>
            </a:r>
            <a:r>
              <a:rPr lang="de-AT" dirty="0">
                <a:latin typeface="Arial" charset="0"/>
                <a:cs typeface="Arial" charset="0"/>
              </a:rPr>
              <a:t> at 10</a:t>
            </a:r>
            <a:r>
              <a:rPr lang="de-AT" dirty="0" smtClean="0">
                <a:latin typeface="Arial" charset="0"/>
                <a:cs typeface="Arial" charset="0"/>
              </a:rPr>
              <a:t>$</a:t>
            </a:r>
            <a:r>
              <a:rPr lang="de-AT" dirty="0">
                <a:latin typeface="Arial" charset="0"/>
                <a:cs typeface="Arial" charset="0"/>
              </a:rPr>
              <a:t> in China</a:t>
            </a:r>
          </a:p>
          <a:p>
            <a:pPr lvl="2">
              <a:buFont typeface="Arial" pitchFamily="34" charset="0"/>
              <a:buChar char="−"/>
            </a:pPr>
            <a:endParaRPr lang="de-AT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endParaRPr lang="de-AT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OBD2 Bluetooth</a:t>
            </a:r>
          </a:p>
          <a:p>
            <a:pPr lvl="1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~10€ on Amazon</a:t>
            </a:r>
            <a:endParaRPr lang="de-AT" dirty="0" smtClean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43483" y="1700808"/>
            <a:ext cx="7400925" cy="40767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9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/>
              </a:buClr>
              <a:buFont typeface="Arial" charset="0"/>
              <a:buNone/>
            </a:pPr>
            <a:r>
              <a:rPr lang="de-DE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Bridge</a:t>
            </a:r>
            <a:endParaRPr lang="de-DE" dirty="0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276872"/>
            <a:ext cx="2789436" cy="26210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3789040"/>
            <a:ext cx="2433464" cy="23151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541775"/>
            <a:ext cx="2573164" cy="203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 OÖ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6247CB954696A44AB6936F01BEA1CF8" ma:contentTypeVersion="30" ma:contentTypeDescription="Ein neues Dokument erstellen." ma:contentTypeScope="" ma:versionID="2e0fe38d56d4a5bbd83182e124a975ee">
  <xsd:schema xmlns:xsd="http://www.w3.org/2001/XMLSchema" xmlns:xs="http://www.w3.org/2001/XMLSchema" xmlns:p="http://schemas.microsoft.com/office/2006/metadata/properties" xmlns:ns1="http://schemas.microsoft.com/sharepoint/v3" xmlns:ns2="6d310824-5500-480e-ac5b-3e1aeef9ffa4" xmlns:ns3="486f3bd0-e742-44e7-91d0-937bb718f3f9" xmlns:ns4="eecc0c67-01b8-4772-9606-ee31e8eef3ee" xmlns:ns5="684d8d61-7651-461f-a214-b53d540737da" targetNamespace="http://schemas.microsoft.com/office/2006/metadata/properties" ma:root="true" ma:fieldsID="4025c8682f79d4c52ea756e520e451f7" ns1:_="" ns2:_="" ns3:_="" ns4:_="" ns5:_="">
    <xsd:import namespace="http://schemas.microsoft.com/sharepoint/v3"/>
    <xsd:import namespace="6d310824-5500-480e-ac5b-3e1aeef9ffa4"/>
    <xsd:import namespace="486f3bd0-e742-44e7-91d0-937bb718f3f9"/>
    <xsd:import namespace="eecc0c67-01b8-4772-9606-ee31e8eef3ee"/>
    <xsd:import namespace="684d8d61-7651-461f-a214-b53d540737da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2:Herkunft1TaxHTField0" minOccurs="0"/>
                <xsd:element ref="ns3:TaxCatchAll" minOccurs="0"/>
                <xsd:element ref="ns2:InhaltstypTaxHTField0" minOccurs="0"/>
                <xsd:element ref="ns2:ThemaTaxHTField0" minOccurs="0"/>
                <xsd:element ref="ns3:Vertraulichkeitsstufe"/>
                <xsd:element ref="ns2:BereichTaxHTField0" minOccurs="0"/>
                <xsd:element ref="ns1:PublishingStartDate" minOccurs="0"/>
                <xsd:element ref="ns1:PublishingExpirationDate" minOccurs="0"/>
                <xsd:element ref="ns4:TaxKeywordTaxHTField" minOccurs="0"/>
                <xsd:element ref="ns5:RolleTaxHTField0" minOccurs="0"/>
                <xsd:element ref="ns5:Zust_x00e4_ndigkei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1" nillable="true" ma:displayName="Geplantes Startdatum" ma:hidden="true" ma:internalName="PublishingStartDate" ma:readOnly="false">
      <xsd:simpleType>
        <xsd:restriction base="dms:Unknown"/>
      </xsd:simpleType>
    </xsd:element>
    <xsd:element name="PublishingExpirationDate" ma:index="22" nillable="true" ma:displayName="Geplantes Enddatum" ma:hidden="true" ma:internalName="PublishingExpirationDate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10824-5500-480e-ac5b-3e1aeef9ffa4" elementFormDefault="qualified">
    <xsd:import namespace="http://schemas.microsoft.com/office/2006/documentManagement/types"/>
    <xsd:import namespace="http://schemas.microsoft.com/office/infopath/2007/PartnerControls"/>
    <xsd:element name="Herkunft1TaxHTField0" ma:index="12" ma:taxonomy="true" ma:internalName="Herkunft1TaxHTField0" ma:taxonomyFieldName="Herkunft1" ma:displayName="Herkunft" ma:fieldId="{3eaf9a92-4859-4c18-8b05-32cc9e9a117d}" ma:sspId="358b686e-9b3f-48b9-bb68-7c8a6cabd534" ma:termSetId="3fb22198-1abe-4405-83a9-4af7250feb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haltstypTaxHTField0" ma:index="15" ma:taxonomy="true" ma:internalName="InhaltstypTaxHTField0" ma:taxonomyFieldName="Inhaltstyp" ma:displayName="Inhaltstyp" ma:default="" ma:fieldId="{306bdd86-bed2-4a54-bd90-68ad83b8bf0c}" ma:taxonomyMulti="true" ma:sspId="358b686e-9b3f-48b9-bb68-7c8a6cabd534" ma:termSetId="cc1b6cb5-42fa-4290-83a3-1b9de52c0b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hemaTaxHTField0" ma:index="17" ma:taxonomy="true" ma:internalName="ThemaTaxHTField0" ma:taxonomyFieldName="Thema" ma:displayName="Thema" ma:default="" ma:fieldId="{6ee0841f-01e1-4a08-83b4-b85f3d416a47}" ma:taxonomyMulti="true" ma:sspId="358b686e-9b3f-48b9-bb68-7c8a6cabd534" ma:termSetId="57611813-7a87-44b8-9293-53ae28011b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ereichTaxHTField0" ma:index="20" ma:taxonomy="true" ma:internalName="BereichTaxHTField0" ma:taxonomyFieldName="Bereich" ma:displayName="Bereich" ma:default="" ma:fieldId="{a5acad8a-200d-4efc-bbd5-dc686352b2df}" ma:sspId="358b686e-9b3f-48b9-bb68-7c8a6cabd534" ma:termSetId="1257ddc0-6b91-4fc5-aa0d-6cac4410931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f3bd0-e742-44e7-91d0-937bb718f3f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28d7af73-dd85-4433-9cc8-34cfd5e80514}" ma:internalName="TaxCatchAll" ma:showField="CatchAllData" ma:web="486f3bd0-e742-44e7-91d0-937bb718f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ertraulichkeitsstufe" ma:index="18" ma:displayName="Vertraulichkeitsstufe" ma:default="nicht öffentlich" ma:format="Dropdown" ma:hidden="true" ma:internalName="Vertraulichkeitsstufe" ma:readOnly="false">
      <xsd:simpleType>
        <xsd:restriction base="dms:Choice">
          <xsd:enumeration value="nicht öffentlich"/>
          <xsd:enumeration value="öffentlich"/>
          <xsd:enumeration value="vertrauli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c0c67-01b8-4772-9606-ee31e8eef3e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Unternehmensstichwörter" ma:fieldId="{23f27201-bee3-471e-b2e7-b64fd8b7ca38}" ma:taxonomyMulti="true" ma:sspId="358b686e-9b3f-48b9-bb68-7c8a6cabd53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d8d61-7651-461f-a214-b53d540737da" elementFormDefault="qualified">
    <xsd:import namespace="http://schemas.microsoft.com/office/2006/documentManagement/types"/>
    <xsd:import namespace="http://schemas.microsoft.com/office/infopath/2007/PartnerControls"/>
    <xsd:element name="RolleTaxHTField0" ma:index="26" nillable="true" ma:taxonomy="true" ma:internalName="RolleTaxHTField0" ma:taxonomyFieldName="Rolle" ma:displayName="Rolle" ma:default="" ma:fieldId="{2b39ef20-4117-49bf-98fe-bd0f6522961f}" ma:taxonomyMulti="true" ma:sspId="358b686e-9b3f-48b9-bb68-7c8a6cabd534" ma:termSetId="97cbd47f-1b5d-41f3-8c41-ca10761efc8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Zust_x00e4_ndigkeit" ma:index="27" nillable="true" ma:displayName="Zuständigkeit" ma:list="{be4621a7-4577-4b95-8db7-d854b912caca}" ma:internalName="Zust_x00e4_ndigkeit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inOccurs="0" maxOccurs="1" ma:index="1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LongProperties xmlns="http://schemas.microsoft.com/office/2006/metadata/longProperties">
  <LongProp xmlns="" name="TaxCatchAll"><![CDATA[164;#Zentrale|42aefac8-b735-4523-835e-1fb90d7bbea0;#262;#Vorlagen Deutsch|b9b63e42-905a-4e82-84d5-7fe78ff3e203;#69;#Marketing|5c30125b-3de4-4cbf-92ba-2175c25c40d1;#49;#Zentrale|42aefac8-b735-4523-835e-1fb90d7bbea0;#108;#Marketing - PR|85673cd1-662f-43e4-a1ba-da521e7bd8f2]]></LongProp>
</Long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Zust_x00e4_ndigkeit xmlns="684d8d61-7651-461f-a214-b53d540737da"/>
    <TaxKeywordTaxHTField xmlns="eecc0c67-01b8-4772-9606-ee31e8eef3ee">
      <Terms xmlns="http://schemas.microsoft.com/office/infopath/2007/PartnerControls"/>
    </TaxKeywordTaxHTField>
    <Herkunft1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</Terms>
    </Herkunft1TaxHTField0>
    <RolleTaxHTField0 xmlns="684d8d61-7651-461f-a214-b53d540737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  <TermInfo xmlns="http://schemas.microsoft.com/office/infopath/2007/PartnerControls">
          <TermName xmlns="http://schemas.microsoft.com/office/infopath/2007/PartnerControls">F＆E</TermName>
          <TermId xmlns="http://schemas.microsoft.com/office/infopath/2007/PartnerControls">c77d1201-8670-4119-87f7-30194efd856e</TermId>
        </TermInfo>
        <TermInfo xmlns="http://schemas.microsoft.com/office/infopath/2007/PartnerControls">
          <TermName xmlns="http://schemas.microsoft.com/office/infopath/2007/PartnerControls">Hagenberg</TermName>
          <TermId xmlns="http://schemas.microsoft.com/office/infopath/2007/PartnerControls">08a9c222-9375-43ad-868b-c78e95d3bd50</TermId>
        </TermInfo>
        <TermInfo xmlns="http://schemas.microsoft.com/office/infopath/2007/PartnerControls">
          <TermName xmlns="http://schemas.microsoft.com/office/infopath/2007/PartnerControls">Linz</TermName>
          <TermId xmlns="http://schemas.microsoft.com/office/infopath/2007/PartnerControls">e0431981-237a-4089-b57d-db2c3f6dcc6f</TermId>
        </TermInfo>
        <TermInfo xmlns="http://schemas.microsoft.com/office/infopath/2007/PartnerControls">
          <TermName xmlns="http://schemas.microsoft.com/office/infopath/2007/PartnerControls">Steyr</TermName>
          <TermId xmlns="http://schemas.microsoft.com/office/infopath/2007/PartnerControls">8791e73d-2742-452d-9ad1-b59f3aed0dc7</TermId>
        </TermInfo>
        <TermInfo xmlns="http://schemas.microsoft.com/office/infopath/2007/PartnerControls">
          <TermName xmlns="http://schemas.microsoft.com/office/infopath/2007/PartnerControls">Wels</TermName>
          <TermId xmlns="http://schemas.microsoft.com/office/infopath/2007/PartnerControls">97fb644f-20d6-4304-b9bd-f364a1411f60</TermId>
        </TermInfo>
      </Terms>
    </RolleTaxHTField0>
    <TaxCatchAll xmlns="486f3bd0-e742-44e7-91d0-937bb718f3f9">
      <Value>160</Value>
      <Value>410</Value>
      <Value>108</Value>
      <Value>153</Value>
      <Value>164</Value>
      <Value>69</Value>
      <Value>49</Value>
      <Value>163</Value>
      <Value>162</Value>
      <Value>161</Value>
    </TaxCatchAll>
    <PublishingExpirationDate xmlns="http://schemas.microsoft.com/sharepoint/v3" xsi:nil="true"/>
    <Vertraulichkeitsstufe xmlns="486f3bd0-e742-44e7-91d0-937bb718f3f9">nicht öffentlich</Vertraulichkeitsstufe>
    <PublishingStartDate xmlns="http://schemas.microsoft.com/sharepoint/v3" xsi:nil="true"/>
    <Bereich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5c30125b-3de4-4cbf-92ba-2175c25c40d1</TermId>
        </TermInfo>
      </Terms>
    </BereichTaxHTField0>
    <Inhaltstyp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 Englisch NEU</TermName>
          <TermId xmlns="http://schemas.microsoft.com/office/infopath/2007/PartnerControls">cdb5e3ef-0957-43c3-ae03-3b8fffe3fb84</TermId>
        </TermInfo>
      </Terms>
    </InhaltstypTaxHTField0>
    <Thema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- PR</TermName>
          <TermId xmlns="http://schemas.microsoft.com/office/infopath/2007/PartnerControls">85673cd1-662f-43e4-a1ba-da521e7bd8f2</TermId>
        </TermInfo>
      </Terms>
    </ThemaTaxHTField0>
    <_dlc_DocId xmlns="486f3bd0-e742-44e7-91d0-937bb718f3f9">FAD74KTY4Y7Q-866-822</_dlc_DocId>
    <_dlc_DocIdUrl xmlns="486f3bd0-e742-44e7-91d0-937bb718f3f9">
      <Url>https://intranet.fhooe.at/zentrale-services/_layouts/DocIdRedir.aspx?ID=FAD74KTY4Y7Q-866-822</Url>
      <Description>FAD74KTY4Y7Q-866-822</Description>
    </_dlc_DocIdUrl>
  </documentManagement>
</p:properties>
</file>

<file path=customXml/itemProps1.xml><?xml version="1.0" encoding="utf-8"?>
<ds:datastoreItem xmlns:ds="http://schemas.openxmlformats.org/officeDocument/2006/customXml" ds:itemID="{42BA9C6E-1B63-4A6B-933D-E368A9E0B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310824-5500-480e-ac5b-3e1aeef9ffa4"/>
    <ds:schemaRef ds:uri="486f3bd0-e742-44e7-91d0-937bb718f3f9"/>
    <ds:schemaRef ds:uri="eecc0c67-01b8-4772-9606-ee31e8eef3ee"/>
    <ds:schemaRef ds:uri="684d8d61-7651-461f-a214-b53d54073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3C7F0A-BB89-4272-8FA0-8435081CDD2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A70A40-7562-420E-9C10-2F3F418A3506}">
  <ds:schemaRefs>
    <ds:schemaRef ds:uri="http://schemas.microsoft.com/office/2006/metadata/longProperties"/>
    <ds:schemaRef ds:uri=""/>
  </ds:schemaRefs>
</ds:datastoreItem>
</file>

<file path=customXml/itemProps4.xml><?xml version="1.0" encoding="utf-8"?>
<ds:datastoreItem xmlns:ds="http://schemas.openxmlformats.org/officeDocument/2006/customXml" ds:itemID="{A7C88350-DA09-46A9-AAB5-0FAF426E1FA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4AD9E4C2-DA61-4778-BCB7-9EBEBAA301BF}">
  <ds:schemaRefs>
    <ds:schemaRef ds:uri="http://schemas.microsoft.com/office/2006/metadata/properties"/>
    <ds:schemaRef ds:uri="http://schemas.microsoft.com/office/infopath/2007/PartnerControls"/>
    <ds:schemaRef ds:uri="684d8d61-7651-461f-a214-b53d540737da"/>
    <ds:schemaRef ds:uri="eecc0c67-01b8-4772-9606-ee31e8eef3ee"/>
    <ds:schemaRef ds:uri="6d310824-5500-480e-ac5b-3e1aeef9ffa4"/>
    <ds:schemaRef ds:uri="486f3bd0-e742-44e7-91d0-937bb718f3f9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Vorlage allgemein englisch</Template>
  <TotalTime>39</TotalTime>
  <Words>286</Words>
  <Application>Microsoft Macintosh PowerPoint</Application>
  <PresentationFormat>On-screen Show (4:3)</PresentationFormat>
  <Paragraphs>80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Lucida Grande</vt:lpstr>
      <vt:lpstr>Symbol</vt:lpstr>
      <vt:lpstr>Wingdings</vt:lpstr>
      <vt:lpstr>Arial</vt:lpstr>
      <vt:lpstr>FH OÖ</vt:lpstr>
      <vt:lpstr>PowerPoint Presentation</vt:lpstr>
      <vt:lpstr>General</vt:lpstr>
      <vt:lpstr>General</vt:lpstr>
      <vt:lpstr>General</vt:lpstr>
      <vt:lpstr>General</vt:lpstr>
      <vt:lpstr>General</vt:lpstr>
      <vt:lpstr>General</vt:lpstr>
      <vt:lpstr>General</vt:lpstr>
      <vt:lpstr>General</vt:lpstr>
      <vt:lpstr>Q&amp;A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 Breitenfellner</dc:creator>
  <cp:keywords/>
  <cp:lastModifiedBy>Marcel Breitenfellner</cp:lastModifiedBy>
  <cp:revision>10</cp:revision>
  <dcterms:created xsi:type="dcterms:W3CDTF">2017-06-14T09:01:18Z</dcterms:created>
  <dcterms:modified xsi:type="dcterms:W3CDTF">2017-06-14T09:40:26Z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FAD74KTY4Y7Q-866-210</vt:lpwstr>
  </property>
  <property fmtid="{D5CDD505-2E9C-101B-9397-08002B2CF9AE}" pid="3" name="_dlc_DocIdItemGuid">
    <vt:lpwstr>38db6d5b-0a69-4298-8425-8944854ac9bf</vt:lpwstr>
  </property>
  <property fmtid="{D5CDD505-2E9C-101B-9397-08002B2CF9AE}" pid="4" name="_dlc_DocIdUrl">
    <vt:lpwstr>https://intranet.fhooe.at/zentrale-services/_layouts/DocIdRedir.aspx?ID=FAD74KTY4Y7Q-866-210, FAD74KTY4Y7Q-866-210</vt:lpwstr>
  </property>
  <property fmtid="{D5CDD505-2E9C-101B-9397-08002B2CF9AE}" pid="5" name="Herkunft1">
    <vt:lpwstr>49;#Zentrale|42aefac8-b735-4523-835e-1fb90d7bbea0</vt:lpwstr>
  </property>
  <property fmtid="{D5CDD505-2E9C-101B-9397-08002B2CF9AE}" pid="6" name="TaxKeyword">
    <vt:lpwstr/>
  </property>
  <property fmtid="{D5CDD505-2E9C-101B-9397-08002B2CF9AE}" pid="7" name="Bereich">
    <vt:lpwstr>69;#Marketing|5c30125b-3de4-4cbf-92ba-2175c25c40d1</vt:lpwstr>
  </property>
  <property fmtid="{D5CDD505-2E9C-101B-9397-08002B2CF9AE}" pid="8" name="Inhaltstyp">
    <vt:lpwstr>410;#Vorlagen Englisch NEU|cdb5e3ef-0957-43c3-ae03-3b8fffe3fb84</vt:lpwstr>
  </property>
  <property fmtid="{D5CDD505-2E9C-101B-9397-08002B2CF9AE}" pid="9" name="Thema">
    <vt:lpwstr>108;#Marketing - PR|85673cd1-662f-43e4-a1ba-da521e7bd8f2</vt:lpwstr>
  </property>
  <property fmtid="{D5CDD505-2E9C-101B-9397-08002B2CF9AE}" pid="10" name="Rolle">
    <vt:lpwstr>164;#Zentrale|42aefac8-b735-4523-835e-1fb90d7bbea0;#161;#F＆E|c77d1201-8670-4119-87f7-30194efd856e;#160;#Hagenberg|08a9c222-9375-43ad-868b-c78e95d3bd50;#162;#Linz|e0431981-237a-4089-b57d-db2c3f6dcc6f;#153;#Steyr|8791e73d-2742-452d-9ad1-b59f3aed0dc7;#163;#W</vt:lpwstr>
  </property>
  <property fmtid="{D5CDD505-2E9C-101B-9397-08002B2CF9AE}" pid="11" name="ContentTypeId">
    <vt:lpwstr>0x010100B6247CB954696A44AB6936F01BEA1CF8</vt:lpwstr>
  </property>
</Properties>
</file>